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19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38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8852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58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6761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1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36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7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7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10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1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802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8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2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1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4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0E452-EE8B-4844-9A4B-73E54FD740D2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5649EB5-805B-40D8-8995-9522BD2C2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46EDA-343C-429C-941C-A2C71DEE8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0263"/>
            <a:ext cx="9144000" cy="2254468"/>
          </a:xfrm>
        </p:spPr>
        <p:txBody>
          <a:bodyPr>
            <a:normAutofit/>
          </a:bodyPr>
          <a:lstStyle/>
          <a:p>
            <a:pPr algn="ctr"/>
            <a: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  <a:t>Govt. Pt. </a:t>
            </a:r>
            <a:r>
              <a:rPr lang="en-US" sz="2700" dirty="0" err="1">
                <a:solidFill>
                  <a:srgbClr val="00B0F0"/>
                </a:solidFill>
                <a:latin typeface="Bernard MT Condensed" panose="02050806060905020404" pitchFamily="18" charset="0"/>
              </a:rPr>
              <a:t>Shyamacharan</a:t>
            </a:r>
            <a: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  <a:t> Shukla College, </a:t>
            </a:r>
            <a:r>
              <a:rPr lang="en-US" sz="2700" dirty="0" err="1">
                <a:solidFill>
                  <a:srgbClr val="00B0F0"/>
                </a:solidFill>
                <a:latin typeface="Bernard MT Condensed" panose="02050806060905020404" pitchFamily="18" charset="0"/>
              </a:rPr>
              <a:t>Dharsiwa</a:t>
            </a:r>
            <a: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  <a:t> </a:t>
            </a:r>
            <a:b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</a:br>
            <a: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  <a:t>Value Added Course on Research Methodology </a:t>
            </a:r>
            <a:b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</a:br>
            <a:r>
              <a:rPr lang="en-US" sz="2700" dirty="0">
                <a:solidFill>
                  <a:srgbClr val="00B0F0"/>
                </a:solidFill>
                <a:latin typeface="Bernard MT Condensed" panose="02050806060905020404" pitchFamily="18" charset="0"/>
              </a:rPr>
              <a:t>Organized by IQAC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553B08-F686-4CD8-9BD1-B047B75AF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07172"/>
            <a:ext cx="9144000" cy="305062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sz="2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DESIGN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Rashmi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Kujur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Sociology </a:t>
            </a:r>
          </a:p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Govt. Pt. S.C. Shukla College, </a:t>
            </a:r>
          </a:p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Dharsiwa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Raipur C.G. </a:t>
            </a:r>
          </a:p>
        </p:txBody>
      </p:sp>
    </p:spTree>
    <p:extLst>
      <p:ext uri="{BB962C8B-B14F-4D97-AF65-F5344CB8AC3E}">
        <p14:creationId xmlns:p14="http://schemas.microsoft.com/office/powerpoint/2010/main" val="1417855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E5425-13CF-49AA-A645-125EECF4B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Stout" panose="0202090407030B020401" pitchFamily="18" charset="0"/>
              </a:rPr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2506813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82B0E-6B7C-46D6-8D7F-50C460BEF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Research Design : Meaning and Definition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52AE-A174-4D97-AF7F-5B3457F01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dirty="0">
                <a:solidFill>
                  <a:srgbClr val="7030A0"/>
                </a:solidFill>
              </a:rPr>
              <a:t>“Research Design is the framework of research methods and techniques chosen by a researcher to conduct a study”.</a:t>
            </a:r>
          </a:p>
          <a:p>
            <a:pPr algn="just"/>
            <a:r>
              <a:rPr lang="en-US" sz="3200" dirty="0">
                <a:solidFill>
                  <a:srgbClr val="FF0000"/>
                </a:solidFill>
              </a:rPr>
              <a:t>It is simply a structural framework of various research methods as well as techniques that are utilized by research.</a:t>
            </a:r>
          </a:p>
          <a:p>
            <a:pPr algn="just"/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50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911B1-DBF9-4771-A9A3-52E114E11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Elements of Research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39D31-214A-4C15-AFAB-EDFF0D4F3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What is the study about?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Why is the study being made?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Where will the study be carried out 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What type of data is required?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Where can the required data be found?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What Periods of time will the study include?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What will be the sample design?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What techniques of data collection will be used?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How will the data be analyzed?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2060"/>
                </a:solidFill>
              </a:rPr>
              <a:t>In what style will the report be prepared?</a:t>
            </a:r>
          </a:p>
        </p:txBody>
      </p:sp>
    </p:spTree>
    <p:extLst>
      <p:ext uri="{BB962C8B-B14F-4D97-AF65-F5344CB8AC3E}">
        <p14:creationId xmlns:p14="http://schemas.microsoft.com/office/powerpoint/2010/main" val="2623275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605B5-C5F2-4732-8C23-46EB619A5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Research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481FB-869E-444A-B566-4A92F7390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dirty="0">
                <a:solidFill>
                  <a:srgbClr val="7030A0"/>
                </a:solidFill>
              </a:rPr>
              <a:t> Descriptive Research Design </a:t>
            </a:r>
          </a:p>
          <a:p>
            <a:pPr algn="just"/>
            <a:r>
              <a:rPr lang="en-US" sz="3200" dirty="0">
                <a:solidFill>
                  <a:srgbClr val="7030A0"/>
                </a:solidFill>
              </a:rPr>
              <a:t> Experimental Research Design</a:t>
            </a:r>
          </a:p>
          <a:p>
            <a:pPr algn="just"/>
            <a:r>
              <a:rPr lang="en-US" sz="3200" dirty="0">
                <a:solidFill>
                  <a:srgbClr val="7030A0"/>
                </a:solidFill>
              </a:rPr>
              <a:t> Correlational Research Design </a:t>
            </a:r>
          </a:p>
          <a:p>
            <a:pPr algn="just"/>
            <a:r>
              <a:rPr lang="en-US" sz="3200" dirty="0">
                <a:solidFill>
                  <a:srgbClr val="7030A0"/>
                </a:solidFill>
              </a:rPr>
              <a:t> Diagnostic Research Design </a:t>
            </a:r>
          </a:p>
          <a:p>
            <a:pPr algn="just"/>
            <a:r>
              <a:rPr lang="en-US" sz="3200" dirty="0">
                <a:solidFill>
                  <a:srgbClr val="7030A0"/>
                </a:solidFill>
              </a:rPr>
              <a:t> Exploratory Research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6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D2C5B-D227-44F6-88CB-A685C93C4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7030A0"/>
                </a:solidFill>
              </a:rPr>
              <a:t>Descriptive Research Design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6AC2B-159D-4840-8D20-F1FD7FD0F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Researcher describes the situation or case in depth in their research material.</a:t>
            </a:r>
          </a:p>
          <a:p>
            <a:pPr algn="just"/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It depends on purely theoretical basis where the individual collects data, analysis, prepares and then represents in understanding manner.</a:t>
            </a:r>
          </a:p>
          <a:p>
            <a:pPr algn="just"/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Researcher does not control or change any of the variables in a descriptive Research Design.</a:t>
            </a:r>
          </a:p>
          <a:p>
            <a:pPr algn="just"/>
            <a:r>
              <a:rPr lang="en-US" dirty="0">
                <a:solidFill>
                  <a:srgbClr val="00B0F0"/>
                </a:solidFill>
                <a:latin typeface="Arial Black" panose="020B0A04020102020204" pitchFamily="34" charset="0"/>
              </a:rPr>
              <a:t>It’s a kind of Qualitative research.(based on attributes, analyze what, why etc.)</a:t>
            </a:r>
          </a:p>
          <a:p>
            <a:r>
              <a:rPr lang="en-US" u="sng" dirty="0">
                <a:solidFill>
                  <a:srgbClr val="C00000"/>
                </a:solidFill>
                <a:latin typeface="Arial Black" panose="020B0A04020102020204" pitchFamily="34" charset="0"/>
              </a:rPr>
              <a:t>Example:-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@</a:t>
            </a:r>
            <a:r>
              <a:rPr lang="en-US" dirty="0">
                <a:latin typeface="Arial Black" panose="020B0A04020102020204" pitchFamily="34" charset="0"/>
              </a:rPr>
              <a:t> </a:t>
            </a:r>
            <a:r>
              <a:rPr lang="en-US" dirty="0">
                <a:solidFill>
                  <a:srgbClr val="7030A0"/>
                </a:solidFill>
                <a:latin typeface="Arial Black" panose="020B0A04020102020204" pitchFamily="34" charset="0"/>
              </a:rPr>
              <a:t>How prevalent is disease Covid-19 in India.</a:t>
            </a:r>
          </a:p>
          <a:p>
            <a:pPr marL="0" indent="0" algn="just">
              <a:buNone/>
            </a:pP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@</a:t>
            </a:r>
            <a:r>
              <a:rPr lang="en-US" dirty="0">
                <a:latin typeface="Arial Black" panose="020B0A04020102020204" pitchFamily="34" charset="0"/>
              </a:rPr>
              <a:t>  </a:t>
            </a:r>
            <a:r>
              <a:rPr lang="en-US" dirty="0">
                <a:solidFill>
                  <a:srgbClr val="7030A0"/>
                </a:solidFill>
                <a:latin typeface="Arial Black" panose="020B0A04020102020204" pitchFamily="34" charset="0"/>
              </a:rPr>
              <a:t>What are the main genetic, behavioral and morphological differences between India and Hybrid cows.</a:t>
            </a:r>
          </a:p>
        </p:txBody>
      </p:sp>
    </p:spTree>
    <p:extLst>
      <p:ext uri="{BB962C8B-B14F-4D97-AF65-F5344CB8AC3E}">
        <p14:creationId xmlns:p14="http://schemas.microsoft.com/office/powerpoint/2010/main" val="1179404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AAF2B-B543-4CC6-84DF-87706C649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7030A0"/>
                </a:solidFill>
              </a:rPr>
              <a:t>Experimental Research Design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E38FF-55CF-4C8B-85CF-FA822D265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45163"/>
          </a:xfrm>
        </p:spPr>
        <p:txBody>
          <a:bodyPr/>
          <a:lstStyle/>
          <a:p>
            <a:pPr algn="just"/>
            <a:r>
              <a:rPr lang="en-US" dirty="0"/>
              <a:t>A kind of research design in which the study is carried out </a:t>
            </a:r>
          </a:p>
          <a:p>
            <a:pPr marL="0" indent="0" algn="just">
              <a:buNone/>
            </a:pPr>
            <a:r>
              <a:rPr lang="en-US" dirty="0"/>
              <a:t>utilizing a scientific approach and two sets of </a:t>
            </a:r>
            <a:r>
              <a:rPr lang="en-US" dirty="0">
                <a:solidFill>
                  <a:srgbClr val="FF0000"/>
                </a:solidFill>
              </a:rPr>
              <a:t>variables.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A kind of </a:t>
            </a:r>
            <a:r>
              <a:rPr lang="en-US" dirty="0">
                <a:solidFill>
                  <a:srgbClr val="FF0000"/>
                </a:solidFill>
              </a:rPr>
              <a:t>quantitative research</a:t>
            </a:r>
            <a:r>
              <a:rPr lang="en-US" dirty="0"/>
              <a:t>.( A research examines the </a:t>
            </a:r>
          </a:p>
          <a:p>
            <a:pPr marL="0" indent="0" algn="just">
              <a:buNone/>
            </a:pPr>
            <a:r>
              <a:rPr lang="en-US" dirty="0"/>
              <a:t>Various variables while including numbers, statistics to </a:t>
            </a:r>
          </a:p>
          <a:p>
            <a:pPr marL="0" indent="0" algn="just">
              <a:buNone/>
            </a:pPr>
            <a:r>
              <a:rPr lang="en-US" dirty="0"/>
              <a:t>analyze data.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it is undertaken in scientifically appropriate settings.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It needs </a:t>
            </a:r>
            <a:r>
              <a:rPr lang="en-US" dirty="0">
                <a:solidFill>
                  <a:srgbClr val="FF0000"/>
                </a:solidFill>
              </a:rPr>
              <a:t>hypothesis.</a:t>
            </a:r>
            <a:r>
              <a:rPr lang="en-US" dirty="0"/>
              <a:t>(A tentative statement.)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Examples:- </a:t>
            </a:r>
            <a:r>
              <a:rPr lang="en-US" dirty="0"/>
              <a:t>Testing the efficiency of new drugs or vaccines</a:t>
            </a:r>
          </a:p>
          <a:p>
            <a:pPr marL="0" indent="0" algn="just">
              <a:buNone/>
            </a:pPr>
            <a:r>
              <a:rPr lang="en-US" dirty="0"/>
              <a:t>On human begin. Also used in some psychological experiments.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94848B-665D-4902-A1B5-417D0F3EE910}"/>
              </a:ext>
            </a:extLst>
          </p:cNvPr>
          <p:cNvSpPr/>
          <p:nvPr/>
        </p:nvSpPr>
        <p:spPr>
          <a:xfrm>
            <a:off x="7141779" y="2349062"/>
            <a:ext cx="2002221" cy="3547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Variables</a:t>
            </a:r>
          </a:p>
          <a:p>
            <a:pPr algn="ctr"/>
            <a:r>
              <a:rPr lang="en-US" dirty="0"/>
              <a:t>A concept which can take on different quantitative value is called a variable.</a:t>
            </a:r>
          </a:p>
          <a:p>
            <a:pPr algn="ctr"/>
            <a:r>
              <a:rPr lang="en-US" dirty="0"/>
              <a:t>Ex. Weight, height, income, age, education etc.</a:t>
            </a:r>
          </a:p>
        </p:txBody>
      </p:sp>
    </p:spTree>
    <p:extLst>
      <p:ext uri="{BB962C8B-B14F-4D97-AF65-F5344CB8AC3E}">
        <p14:creationId xmlns:p14="http://schemas.microsoft.com/office/powerpoint/2010/main" val="16403457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429ED-79CA-4A73-B2B0-9BF2EF80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7030A0"/>
                </a:solidFill>
              </a:rPr>
              <a:t>Correlational Research Design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78CDF-11BA-4F33-A220-1889B7FD2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55835"/>
            <a:ext cx="8596668" cy="5218386"/>
          </a:xfrm>
        </p:spPr>
        <p:txBody>
          <a:bodyPr/>
          <a:lstStyle/>
          <a:p>
            <a:r>
              <a:rPr lang="en-US" dirty="0"/>
              <a:t>Correlations between variables without allowing the researcher to control or manipulate any of them.</a:t>
            </a:r>
          </a:p>
          <a:p>
            <a:r>
              <a:rPr lang="en-US" dirty="0"/>
              <a:t>It directs a link between two or more variables.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900451E-C590-49F4-9B7B-7DCB4BFE91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138199"/>
              </p:ext>
            </p:extLst>
          </p:nvPr>
        </p:nvGraphicFramePr>
        <p:xfrm>
          <a:off x="331076" y="2676634"/>
          <a:ext cx="9506607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0331">
                  <a:extLst>
                    <a:ext uri="{9D8B030D-6E8A-4147-A177-3AD203B41FA5}">
                      <a16:colId xmlns:a16="http://schemas.microsoft.com/office/drawing/2014/main" val="4238420415"/>
                    </a:ext>
                  </a:extLst>
                </a:gridCol>
                <a:gridCol w="2822027">
                  <a:extLst>
                    <a:ext uri="{9D8B030D-6E8A-4147-A177-3AD203B41FA5}">
                      <a16:colId xmlns:a16="http://schemas.microsoft.com/office/drawing/2014/main" val="1992525369"/>
                    </a:ext>
                  </a:extLst>
                </a:gridCol>
                <a:gridCol w="4824249">
                  <a:extLst>
                    <a:ext uri="{9D8B030D-6E8A-4147-A177-3AD203B41FA5}">
                      <a16:colId xmlns:a16="http://schemas.microsoft.com/office/drawing/2014/main" val="2165669778"/>
                    </a:ext>
                  </a:extLst>
                </a:gridCol>
              </a:tblGrid>
              <a:tr h="927100">
                <a:tc>
                  <a:txBody>
                    <a:bodyPr/>
                    <a:lstStyle/>
                    <a:p>
                      <a:r>
                        <a:rPr lang="en-US" dirty="0"/>
                        <a:t>Correlational studies 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Happens?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643175"/>
                  </a:ext>
                </a:extLst>
              </a:tr>
              <a:tr h="927100">
                <a:tc>
                  <a:txBody>
                    <a:bodyPr/>
                    <a:lstStyle/>
                    <a:p>
                      <a:r>
                        <a:rPr lang="en-US" dirty="0"/>
                        <a:t>Positive 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Both variables change in the same direction.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the prices of petrol increases, the fare of auto increases too.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720650"/>
                  </a:ext>
                </a:extLst>
              </a:tr>
              <a:tr h="927100">
                <a:tc>
                  <a:txBody>
                    <a:bodyPr/>
                    <a:lstStyle/>
                    <a:p>
                      <a:r>
                        <a:rPr lang="en-US" dirty="0"/>
                        <a:t>Negative 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variables change in opposite directions.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 tea consumption increases, tiredness decreases.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9163647"/>
                  </a:ext>
                </a:extLst>
              </a:tr>
              <a:tr h="927100">
                <a:tc>
                  <a:txBody>
                    <a:bodyPr/>
                    <a:lstStyle/>
                    <a:p>
                      <a:r>
                        <a:rPr lang="en-US" dirty="0"/>
                        <a:t>Zero Correlation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There is no relationship between the variables.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Tea consumption is not correlated with height.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597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122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789E5-883A-495D-A924-059C0424E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7030A0"/>
                </a:solidFill>
              </a:rPr>
              <a:t>Diagnostic Research Design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098B4-0889-4E58-A0C7-0C05545BD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Diagnostic research design is a kind of research design that tries to investigate </a:t>
            </a:r>
          </a:p>
          <a:p>
            <a:pPr marL="0" indent="0">
              <a:buNone/>
            </a:pPr>
            <a:r>
              <a:rPr lang="en-US" dirty="0"/>
              <a:t>the cause of a certain condition or phenomena.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It will run through the following steps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Inception of issue,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Diagnosis of the issue 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Solution for the issue.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Example:- </a:t>
            </a:r>
            <a:r>
              <a:rPr lang="en-US" dirty="0"/>
              <a:t>Situational studies similar as Descriptive Research Design.(Descriptive and Diagnostic research are some kind of group of research Design.)</a:t>
            </a:r>
          </a:p>
        </p:txBody>
      </p:sp>
    </p:spTree>
    <p:extLst>
      <p:ext uri="{BB962C8B-B14F-4D97-AF65-F5344CB8AC3E}">
        <p14:creationId xmlns:p14="http://schemas.microsoft.com/office/powerpoint/2010/main" val="3791106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994C2-8EB6-4E10-A38B-328974B51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7030A0"/>
                </a:solidFill>
              </a:rPr>
              <a:t>Exploratory Research Design(Formulative </a:t>
            </a:r>
            <a:br>
              <a:rPr lang="en-US" sz="3600" dirty="0">
                <a:solidFill>
                  <a:srgbClr val="7030A0"/>
                </a:solidFill>
              </a:rPr>
            </a:br>
            <a:r>
              <a:rPr lang="en-US" sz="3600" dirty="0">
                <a:solidFill>
                  <a:srgbClr val="7030A0"/>
                </a:solidFill>
              </a:rPr>
              <a:t>Research Design)</a:t>
            </a:r>
            <a:br>
              <a:rPr lang="en-US" sz="3600" dirty="0">
                <a:solidFill>
                  <a:srgbClr val="7030A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B0D8B-F71D-46BD-A4F7-F982F0C36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purpose of such studies is that of formulating a problem for more precise investigation or of developing the working hypotheses from an operational point of view.</a:t>
            </a:r>
          </a:p>
          <a:p>
            <a:r>
              <a:rPr lang="en-US" dirty="0"/>
              <a:t>Examples:- Literature research, case studies, in-depth interview, focus groups etc.</a:t>
            </a:r>
          </a:p>
          <a:p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70EB2CF-9302-4A0B-8383-D5CEB7CEA9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946887"/>
              </p:ext>
            </p:extLst>
          </p:nvPr>
        </p:nvGraphicFramePr>
        <p:xfrm>
          <a:off x="677334" y="3689131"/>
          <a:ext cx="8596668" cy="2869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5556">
                  <a:extLst>
                    <a:ext uri="{9D8B030D-6E8A-4147-A177-3AD203B41FA5}">
                      <a16:colId xmlns:a16="http://schemas.microsoft.com/office/drawing/2014/main" val="1729980978"/>
                    </a:ext>
                  </a:extLst>
                </a:gridCol>
                <a:gridCol w="2865556">
                  <a:extLst>
                    <a:ext uri="{9D8B030D-6E8A-4147-A177-3AD203B41FA5}">
                      <a16:colId xmlns:a16="http://schemas.microsoft.com/office/drawing/2014/main" val="1595993377"/>
                    </a:ext>
                  </a:extLst>
                </a:gridCol>
                <a:gridCol w="2865556">
                  <a:extLst>
                    <a:ext uri="{9D8B030D-6E8A-4147-A177-3AD203B41FA5}">
                      <a16:colId xmlns:a16="http://schemas.microsoft.com/office/drawing/2014/main" val="819588976"/>
                    </a:ext>
                  </a:extLst>
                </a:gridCol>
              </a:tblGrid>
              <a:tr h="577263">
                <a:tc>
                  <a:txBody>
                    <a:bodyPr/>
                    <a:lstStyle/>
                    <a:p>
                      <a:r>
                        <a:rPr lang="en-US" dirty="0"/>
                        <a:t>Research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Exploratory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Descriptive/Diagnostic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353558"/>
                  </a:ext>
                </a:extLst>
              </a:tr>
              <a:tr h="1295512">
                <a:tc>
                  <a:txBody>
                    <a:bodyPr/>
                    <a:lstStyle/>
                    <a:p>
                      <a:r>
                        <a:rPr lang="en-US" dirty="0"/>
                        <a:t>Overall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Flexible, must provide opportunity for considering different aspects of the problem.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Rigid, must make enough provisions for protection against bias and must maximize reliability.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416066"/>
                  </a:ext>
                </a:extLst>
              </a:tr>
              <a:tr h="996547">
                <a:tc>
                  <a:txBody>
                    <a:bodyPr/>
                    <a:lstStyle/>
                    <a:p>
                      <a:r>
                        <a:rPr lang="en-US" dirty="0"/>
                        <a:t>Sampling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Non-Probability/ Purposive and judgmental.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Probability/ Random sampling.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302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52944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</TotalTime>
  <Words>678</Words>
  <Application>Microsoft Office PowerPoint</Application>
  <PresentationFormat>Widescreen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Black</vt:lpstr>
      <vt:lpstr>Bernard MT Condensed</vt:lpstr>
      <vt:lpstr>Goudy Stout</vt:lpstr>
      <vt:lpstr>Times New Roman</vt:lpstr>
      <vt:lpstr>Trebuchet MS</vt:lpstr>
      <vt:lpstr>Wingdings</vt:lpstr>
      <vt:lpstr>Wingdings 3</vt:lpstr>
      <vt:lpstr>Facet</vt:lpstr>
      <vt:lpstr>Govt. Pt. Shyamacharan Shukla College, Dharsiwa  Value Added Course on Research Methodology  Organized by IQAC </vt:lpstr>
      <vt:lpstr>Research Design : Meaning and Definition </vt:lpstr>
      <vt:lpstr>Elements of Research Design</vt:lpstr>
      <vt:lpstr>Types of Research Design</vt:lpstr>
      <vt:lpstr>Descriptive Research Design</vt:lpstr>
      <vt:lpstr>Experimental Research Design</vt:lpstr>
      <vt:lpstr>Correlational Research Design</vt:lpstr>
      <vt:lpstr>Diagnostic Research Design</vt:lpstr>
      <vt:lpstr>Exploratory Research Design(Formulative  Research Design)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Govt. Pt. Shyamacharan Shukla College, Dharsiwa  Value Added Course on Research Methodology  Organized by IQAC</dc:title>
  <dc:creator>IQAC</dc:creator>
  <cp:lastModifiedBy>IQAC</cp:lastModifiedBy>
  <cp:revision>19</cp:revision>
  <dcterms:created xsi:type="dcterms:W3CDTF">2022-08-07T15:59:11Z</dcterms:created>
  <dcterms:modified xsi:type="dcterms:W3CDTF">2022-08-08T03:27:14Z</dcterms:modified>
</cp:coreProperties>
</file>